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4" r:id="rId3"/>
    <p:sldId id="259" r:id="rId4"/>
    <p:sldId id="260" r:id="rId5"/>
    <p:sldId id="261" r:id="rId6"/>
    <p:sldId id="270" r:id="rId7"/>
    <p:sldId id="271" r:id="rId8"/>
    <p:sldId id="272" r:id="rId9"/>
    <p:sldId id="278" r:id="rId10"/>
    <p:sldId id="321" r:id="rId11"/>
    <p:sldId id="323" r:id="rId12"/>
    <p:sldId id="292" r:id="rId13"/>
    <p:sldId id="289" r:id="rId14"/>
    <p:sldId id="291" r:id="rId15"/>
    <p:sldId id="288" r:id="rId16"/>
    <p:sldId id="294" r:id="rId17"/>
    <p:sldId id="300" r:id="rId18"/>
    <p:sldId id="301" r:id="rId19"/>
    <p:sldId id="324" r:id="rId20"/>
    <p:sldId id="30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38" autoAdjust="0"/>
    <p:restoredTop sz="94660"/>
  </p:normalViewPr>
  <p:slideViewPr>
    <p:cSldViewPr>
      <p:cViewPr>
        <p:scale>
          <a:sx n="90" d="100"/>
          <a:sy n="90" d="100"/>
        </p:scale>
        <p:origin x="-24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2AF3F-384A-4B1D-B584-A55DC38BDB3D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E2FA2-2ED3-4BCA-B1BC-CF9BBE20C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02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2FA2-2ED3-4BCA-B1BC-CF9BBE20CAA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2FA2-2ED3-4BCA-B1BC-CF9BBE20CAA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58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2FA2-2ED3-4BCA-B1BC-CF9BBE20CAA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43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2FA2-2ED3-4BCA-B1BC-CF9BBE20CAA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76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2FA2-2ED3-4BCA-B1BC-CF9BBE20CAA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89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2FA2-2ED3-4BCA-B1BC-CF9BBE20CAA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82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2FA2-2ED3-4BCA-B1BC-CF9BBE20CAA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06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2FA2-2ED3-4BCA-B1BC-CF9BBE20CAA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09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2FA2-2ED3-4BCA-B1BC-CF9BBE20CAA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067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2FA2-2ED3-4BCA-B1BC-CF9BBE20CAA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55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2FA2-2ED3-4BCA-B1BC-CF9BBE20CAA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2FA2-2ED3-4BCA-B1BC-CF9BBE20CAA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58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2FA2-2ED3-4BCA-B1BC-CF9BBE20CAA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2FA2-2ED3-4BCA-B1BC-CF9BBE20CAA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2FA2-2ED3-4BCA-B1BC-CF9BBE20CAA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2FA2-2ED3-4BCA-B1BC-CF9BBE20CAA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90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2FA2-2ED3-4BCA-B1BC-CF9BBE20CAA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72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2FA2-2ED3-4BCA-B1BC-CF9BBE20CAA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98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2FA2-2ED3-4BCA-B1BC-CF9BBE20CAA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57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4931-4028-4075-9159-9EF0136AD611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025B-475A-42FC-8854-BBFCC2927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4931-4028-4075-9159-9EF0136AD611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025B-475A-42FC-8854-BBFCC2927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4931-4028-4075-9159-9EF0136AD611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025B-475A-42FC-8854-BBFCC2927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4931-4028-4075-9159-9EF0136AD611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025B-475A-42FC-8854-BBFCC2927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4931-4028-4075-9159-9EF0136AD611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025B-475A-42FC-8854-BBFCC2927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4931-4028-4075-9159-9EF0136AD611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025B-475A-42FC-8854-BBFCC2927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4931-4028-4075-9159-9EF0136AD611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025B-475A-42FC-8854-BBFCC2927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4931-4028-4075-9159-9EF0136AD611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025B-475A-42FC-8854-BBFCC2927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4931-4028-4075-9159-9EF0136AD611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025B-475A-42FC-8854-BBFCC2927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4931-4028-4075-9159-9EF0136AD611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025B-475A-42FC-8854-BBFCC2927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4931-4028-4075-9159-9EF0136AD611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025B-475A-42FC-8854-BBFCC2927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34931-4028-4075-9159-9EF0136AD611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025B-475A-42FC-8854-BBFCC2927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7.gif"/><Relationship Id="rId5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7.gif"/><Relationship Id="rId7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the Eigenvalues of a Sum of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(Non-Commuting)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/>
              <a:t>Random Symmetric Matrices? 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100" dirty="0" smtClean="0"/>
              <a:t>A "Quantum Information" Inspired Answer. 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2438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Alan Edelman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Ramis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Movassagh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July 14, 2011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FOCM</a:t>
            </a:r>
            <a:r>
              <a:rPr lang="en-US" dirty="0" smtClean="0">
                <a:solidFill>
                  <a:schemeClr val="tx1"/>
                </a:solidFill>
              </a:rPr>
              <a:t> Random Matrices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Moments?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7500" t="16667" r="6875" b="9375"/>
          <a:stretch>
            <a:fillRect/>
          </a:stretch>
        </p:blipFill>
        <p:spPr bwMode="auto">
          <a:xfrm>
            <a:off x="152400" y="1981200"/>
            <a:ext cx="8610600" cy="446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800600" y="2133600"/>
            <a:ext cx="1447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Matching Three Moments Theorem</a:t>
            </a:r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 l="15000" t="20833" r="5625" b="22917"/>
          <a:stretch>
            <a:fillRect/>
          </a:stretch>
        </p:blipFill>
        <p:spPr bwMode="auto">
          <a:xfrm>
            <a:off x="-228600" y="1981200"/>
            <a:ext cx="9677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first try:</a:t>
            </a:r>
            <a:br>
              <a:rPr lang="en-US" dirty="0" smtClean="0"/>
            </a:br>
            <a:r>
              <a:rPr lang="en-US" dirty="0" err="1" smtClean="0"/>
              <a:t>Ramis</a:t>
            </a:r>
            <a:r>
              <a:rPr lang="en-US" dirty="0" smtClean="0"/>
              <a:t> “Quantum Agony”</a:t>
            </a:r>
            <a:endParaRPr lang="en-US" dirty="0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/>
          <a:srcRect l="37500" t="23958" r="32500" b="11458"/>
          <a:stretch>
            <a:fillRect/>
          </a:stretch>
        </p:blipFill>
        <p:spPr bwMode="auto">
          <a:xfrm>
            <a:off x="2438400" y="1143000"/>
            <a:ext cx="4267200" cy="551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6048" y="370490"/>
            <a:ext cx="9448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Departure Theorem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l="21875" t="14583" r="1875" b="17708"/>
          <a:stretch>
            <a:fillRect/>
          </a:stretch>
        </p:blipFill>
        <p:spPr bwMode="auto">
          <a:xfrm>
            <a:off x="0" y="1676400"/>
            <a:ext cx="9296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81600" y="2971800"/>
            <a:ext cx="3644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</a:t>
            </a:r>
            <a:r>
              <a:rPr lang="en-US" sz="3200" dirty="0" smtClean="0">
                <a:solidFill>
                  <a:srgbClr val="FF0000"/>
                </a:solidFill>
              </a:rPr>
              <a:t>A “Pattern Match”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477000" y="4953000"/>
            <a:ext cx="1828800" cy="990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34761" y="6273225"/>
            <a:ext cx="3309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Hardest to Analyze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8039100" y="5905500"/>
            <a:ext cx="5334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http://image.made-in-china.com/2f0j00BvnEMepIHThu/Medicine-Ball-Weighted-Ball.jpg"/>
          <p:cNvPicPr>
            <a:picLocks noChangeAspect="1" noChangeArrowheads="1"/>
          </p:cNvPicPr>
          <p:nvPr/>
        </p:nvPicPr>
        <p:blipFill>
          <a:blip r:embed="rId4" cstate="print"/>
          <a:srcRect r="5382"/>
          <a:stretch>
            <a:fillRect/>
          </a:stretch>
        </p:blipFill>
        <p:spPr bwMode="auto">
          <a:xfrm>
            <a:off x="0" y="4114800"/>
            <a:ext cx="535550" cy="457200"/>
          </a:xfrm>
          <a:prstGeom prst="rect">
            <a:avLst/>
          </a:prstGeom>
          <a:noFill/>
        </p:spPr>
      </p:pic>
      <p:pic>
        <p:nvPicPr>
          <p:cNvPr id="12" name="Picture 6" descr="http://sitepointstatic.com/graphics/900_wirefram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800600"/>
            <a:ext cx="533400" cy="501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Istropically</a:t>
            </a:r>
            <a:r>
              <a:rPr lang="en-US" dirty="0" smtClean="0"/>
              <a:t> Entangled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 l="20000" t="15625" b="15625"/>
          <a:stretch>
            <a:fillRect/>
          </a:stretch>
        </p:blipFill>
        <p:spPr bwMode="auto">
          <a:xfrm>
            <a:off x="-228600" y="1371600"/>
            <a:ext cx="9753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 rot="592319">
            <a:off x="2950978" y="2647301"/>
            <a:ext cx="5326970" cy="19193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76600" y="5638800"/>
            <a:ext cx="3200400" cy="990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7400" y="6488668"/>
            <a:ext cx="199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But this one is hard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257800"/>
            <a:ext cx="1319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kurtosis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457200" y="5029200"/>
            <a:ext cx="228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convolutions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876800"/>
          </a:xfrm>
        </p:spPr>
        <p:txBody>
          <a:bodyPr/>
          <a:lstStyle/>
          <a:p>
            <a:r>
              <a:rPr lang="en-US" dirty="0" smtClean="0"/>
              <a:t>Assume A,B diagonal.  </a:t>
            </a:r>
            <a:r>
              <a:rPr lang="en-US" dirty="0" err="1" smtClean="0"/>
              <a:t>Symmetrized</a:t>
            </a:r>
            <a:r>
              <a:rPr lang="en-US" dirty="0" smtClean="0"/>
              <a:t> ordering.</a:t>
            </a:r>
          </a:p>
          <a:p>
            <a:endParaRPr lang="en-US" dirty="0" smtClean="0"/>
          </a:p>
          <a:p>
            <a:r>
              <a:rPr lang="en-US" dirty="0" smtClean="0"/>
              <a:t>A+B:</a:t>
            </a:r>
          </a:p>
          <a:p>
            <a:endParaRPr lang="en-US" dirty="0" smtClean="0"/>
          </a:p>
          <a:p>
            <a:r>
              <a:rPr lang="en-US" dirty="0" smtClean="0"/>
              <a:t>A+Q’BQ:</a:t>
            </a:r>
          </a:p>
          <a:p>
            <a:endParaRPr lang="en-US" dirty="0" smtClean="0"/>
          </a:p>
          <a:p>
            <a:r>
              <a:rPr lang="en-US" dirty="0" err="1" smtClean="0"/>
              <a:t>A+Q</a:t>
            </a:r>
            <a:r>
              <a:rPr lang="en-US" baseline="-25000" dirty="0" err="1" smtClean="0"/>
              <a:t>q</a:t>
            </a:r>
            <a:r>
              <a:rPr lang="en-US" dirty="0" err="1" smtClean="0"/>
              <a:t>’BQ</a:t>
            </a:r>
            <a:r>
              <a:rPr lang="en-US" baseline="-25000" dirty="0" err="1" smtClean="0"/>
              <a:t>q</a:t>
            </a:r>
            <a:endParaRPr lang="en-US" baseline="-250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 l="49643" t="48892" r="29375" b="42949"/>
          <a:stretch>
            <a:fillRect/>
          </a:stretch>
        </p:blipFill>
        <p:spPr bwMode="auto">
          <a:xfrm>
            <a:off x="3200400" y="3733800"/>
            <a:ext cx="3581400" cy="8355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/>
          <a:srcRect l="68750" t="57292" r="13125" b="34375"/>
          <a:stretch>
            <a:fillRect/>
          </a:stretch>
        </p:blipFill>
        <p:spPr bwMode="auto">
          <a:xfrm>
            <a:off x="3200400" y="2667000"/>
            <a:ext cx="33147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 cstate="print"/>
          <a:srcRect l="38125" t="63282" r="32344" b="32031"/>
          <a:stretch>
            <a:fillRect/>
          </a:stretch>
        </p:blipFill>
        <p:spPr bwMode="auto">
          <a:xfrm>
            <a:off x="3048000" y="5105400"/>
            <a:ext cx="4800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396335"/>
            <a:ext cx="5589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(“hats” indicate joint density is being used)</a:t>
            </a:r>
            <a:endParaRPr lang="en-US" sz="2400" dirty="0"/>
          </a:p>
        </p:txBody>
      </p:sp>
      <p:pic>
        <p:nvPicPr>
          <p:cNvPr id="9" name="Picture 4" descr="http://image.made-in-china.com/2f0j00BvnEMepIHThu/Medicine-Ball-Weighted-Ball.jpg"/>
          <p:cNvPicPr>
            <a:picLocks noChangeAspect="1" noChangeArrowheads="1"/>
          </p:cNvPicPr>
          <p:nvPr/>
        </p:nvPicPr>
        <p:blipFill>
          <a:blip r:embed="rId6" cstate="print"/>
          <a:srcRect r="5382"/>
          <a:stretch>
            <a:fillRect/>
          </a:stretch>
        </p:blipFill>
        <p:spPr bwMode="auto">
          <a:xfrm>
            <a:off x="0" y="3733800"/>
            <a:ext cx="892582" cy="761999"/>
          </a:xfrm>
          <a:prstGeom prst="rect">
            <a:avLst/>
          </a:prstGeom>
          <a:noFill/>
        </p:spPr>
      </p:pic>
      <p:pic>
        <p:nvPicPr>
          <p:cNvPr id="11" name="Picture 6" descr="http://sitepointstatic.com/graphics/900_wireframe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800600"/>
            <a:ext cx="914400" cy="858982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0" y="2819400"/>
            <a:ext cx="838200" cy="609600"/>
            <a:chOff x="304800" y="3276600"/>
            <a:chExt cx="2438400" cy="2209800"/>
          </a:xfrm>
        </p:grpSpPr>
        <p:sp>
          <p:nvSpPr>
            <p:cNvPr id="13" name="Oval 12"/>
            <p:cNvSpPr/>
            <p:nvPr/>
          </p:nvSpPr>
          <p:spPr>
            <a:xfrm>
              <a:off x="304800" y="3352800"/>
              <a:ext cx="2438400" cy="21336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447800" y="3276600"/>
              <a:ext cx="1524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Slider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 l="19375" t="22917" r="2500" b="43750"/>
          <a:stretch>
            <a:fillRect/>
          </a:stretch>
        </p:blipFill>
        <p:spPr bwMode="auto">
          <a:xfrm>
            <a:off x="-168166" y="1282262"/>
            <a:ext cx="952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9375" t="65625" r="2500" b="19792"/>
          <a:stretch>
            <a:fillRect/>
          </a:stretch>
        </p:blipFill>
        <p:spPr bwMode="auto">
          <a:xfrm>
            <a:off x="-144517" y="3581400"/>
            <a:ext cx="952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5486400"/>
            <a:ext cx="8541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 only depends on the eigenvectors!  Not the </a:t>
            </a:r>
            <a:r>
              <a:rPr lang="en-US" sz="2800" dirty="0" err="1" smtClean="0"/>
              <a:t>eigenvalues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Wishart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 l="26250" t="17708" r="9375" b="23958"/>
          <a:stretch>
            <a:fillRect/>
          </a:stretch>
        </p:blipFill>
        <p:spPr bwMode="auto">
          <a:xfrm>
            <a:off x="34018" y="914400"/>
            <a:ext cx="910998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Bernoulli ±1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 l="25000" t="15625" r="11250" b="23958"/>
          <a:stretch>
            <a:fillRect/>
          </a:stretch>
        </p:blipFill>
        <p:spPr bwMode="auto">
          <a:xfrm>
            <a:off x="-136634" y="1371600"/>
            <a:ext cx="844243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008" t="26938" r="28525" b="10768"/>
          <a:stretch>
            <a:fillRect/>
          </a:stretch>
        </p:blipFill>
        <p:spPr bwMode="auto">
          <a:xfrm>
            <a:off x="228600" y="533400"/>
            <a:ext cx="8610600" cy="570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Example Result</a:t>
            </a:r>
            <a:br>
              <a:rPr lang="en-US" dirty="0" smtClean="0"/>
            </a:br>
            <a:r>
              <a:rPr lang="en-US" dirty="0" smtClean="0"/>
              <a:t>p=1 </a:t>
            </a:r>
            <a:r>
              <a:rPr lang="en-US" dirty="0" smtClean="0">
                <a:sym typeface="Wingdings" pitchFamily="2" charset="2"/>
              </a:rPr>
              <a:t> classical probability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p=0 isotropic convolution </a:t>
            </a:r>
            <a:r>
              <a:rPr lang="en-US" sz="2000" dirty="0" smtClean="0">
                <a:sym typeface="Wingdings" pitchFamily="2" charset="2"/>
              </a:rPr>
              <a:t>(finite free probability)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7500" t="16667" r="6875" b="9375"/>
          <a:stretch>
            <a:fillRect/>
          </a:stretch>
        </p:blipFill>
        <p:spPr bwMode="auto">
          <a:xfrm>
            <a:off x="152400" y="1981200"/>
            <a:ext cx="8610600" cy="446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800600" y="2133600"/>
            <a:ext cx="1447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43400" y="4191000"/>
            <a:ext cx="42954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ß"/>
            </a:pPr>
            <a:r>
              <a:rPr lang="en-US" sz="3200" dirty="0" smtClean="0">
                <a:sym typeface="Wingdings" pitchFamily="2" charset="2"/>
              </a:rPr>
              <a:t>We call this “isotropic </a:t>
            </a:r>
          </a:p>
          <a:p>
            <a:r>
              <a:rPr lang="en-US" sz="3200" dirty="0" smtClean="0">
                <a:sym typeface="Wingdings" pitchFamily="2" charset="2"/>
              </a:rPr>
              <a:t>      entanglement”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6" name="Content Placeholder 5" descr="roadMapFinNOSection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914400"/>
            <a:ext cx="7543800" cy="5652721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Question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2500" t="29036" r="5556" b="13892"/>
          <a:stretch>
            <a:fillRect/>
          </a:stretch>
        </p:blipFill>
        <p:spPr bwMode="auto">
          <a:xfrm>
            <a:off x="990600" y="2362200"/>
            <a:ext cx="7123216" cy="344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33600" y="1828800"/>
            <a:ext cx="3771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err="1" smtClean="0"/>
              <a:t>eigenvalues</a:t>
            </a:r>
            <a:r>
              <a:rPr lang="en-US" sz="3600" dirty="0" smtClean="0"/>
              <a:t> of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54900" y="6248400"/>
            <a:ext cx="8889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where the diagonals are random, and randomly ordered.    Too easy?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Question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248400"/>
            <a:ext cx="9565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where  Q is orthogonal with </a:t>
            </a:r>
            <a:r>
              <a:rPr lang="en-US" sz="2400" dirty="0" err="1" smtClean="0"/>
              <a:t>Haar</a:t>
            </a:r>
            <a:r>
              <a:rPr lang="en-US" sz="2400" dirty="0" smtClean="0"/>
              <a:t> measure.           </a:t>
            </a:r>
            <a:r>
              <a:rPr lang="en-US" dirty="0" smtClean="0"/>
              <a:t>(Infinite limit = Free probability)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5730" t="32000" r="4231" b="16000"/>
          <a:stretch>
            <a:fillRect/>
          </a:stretch>
        </p:blipFill>
        <p:spPr bwMode="auto">
          <a:xfrm>
            <a:off x="762000" y="2514600"/>
            <a:ext cx="7391400" cy="305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33600" y="1828800"/>
            <a:ext cx="3771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err="1" smtClean="0"/>
              <a:t>eigenvalues</a:t>
            </a:r>
            <a:r>
              <a:rPr lang="en-US" sz="3600" dirty="0" smtClean="0"/>
              <a:t> of 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3733800"/>
            <a:ext cx="29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Information Question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943600"/>
            <a:ext cx="723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 Q is somewhat complicated</a:t>
            </a:r>
            <a:r>
              <a:rPr lang="en-US" dirty="0" smtClean="0"/>
              <a:t>. </a:t>
            </a:r>
          </a:p>
          <a:p>
            <a:r>
              <a:rPr lang="en-US" dirty="0" smtClean="0"/>
              <a:t> (This is the general sum of two symmetric matrices)            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5730" t="32000" r="4231" b="16000"/>
          <a:stretch>
            <a:fillRect/>
          </a:stretch>
        </p:blipFill>
        <p:spPr bwMode="auto">
          <a:xfrm>
            <a:off x="762000" y="2514600"/>
            <a:ext cx="7391400" cy="305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33600" y="1828800"/>
            <a:ext cx="3771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err="1" smtClean="0"/>
              <a:t>eigenvalues</a:t>
            </a:r>
            <a:r>
              <a:rPr lang="en-US" sz="3600" dirty="0" smtClean="0"/>
              <a:t> of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3733800"/>
            <a:ext cx="29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Preview to the Quantum Information Problem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542" t="43774" r="2522" b="32655"/>
          <a:stretch>
            <a:fillRect/>
          </a:stretch>
        </p:blipFill>
        <p:spPr bwMode="auto">
          <a:xfrm>
            <a:off x="838200" y="2057400"/>
            <a:ext cx="701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2971800"/>
            <a:ext cx="3048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mxm</a:t>
            </a:r>
            <a:r>
              <a:rPr lang="en-US" sz="3600" dirty="0" smtClean="0"/>
              <a:t>           </a:t>
            </a:r>
            <a:r>
              <a:rPr lang="en-US" sz="3600" dirty="0" err="1" smtClean="0"/>
              <a:t>nxn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2971800"/>
            <a:ext cx="3048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mxm</a:t>
            </a:r>
            <a:r>
              <a:rPr lang="en-US" sz="3600" dirty="0" smtClean="0"/>
              <a:t>           </a:t>
            </a:r>
            <a:r>
              <a:rPr lang="en-US" sz="3600" dirty="0" err="1" smtClean="0"/>
              <a:t>nxn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648200"/>
            <a:ext cx="89945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Summands commute, </a:t>
            </a:r>
            <a:r>
              <a:rPr lang="en-US" sz="3200" dirty="0" err="1" smtClean="0"/>
              <a:t>eigenvalues</a:t>
            </a:r>
            <a:r>
              <a:rPr lang="en-US" sz="3200" dirty="0" smtClean="0"/>
              <a:t> add</a:t>
            </a:r>
          </a:p>
          <a:p>
            <a:r>
              <a:rPr lang="en-US" sz="3200" dirty="0" smtClean="0"/>
              <a:t>If A and B are random </a:t>
            </a:r>
            <a:r>
              <a:rPr lang="en-US" sz="3200" dirty="0" smtClean="0">
                <a:sym typeface="Wingdings" pitchFamily="2" charset="2"/>
              </a:rPr>
              <a:t> </a:t>
            </a:r>
            <a:r>
              <a:rPr lang="en-US" sz="3200" dirty="0" err="1" smtClean="0">
                <a:sym typeface="Wingdings" pitchFamily="2" charset="2"/>
              </a:rPr>
              <a:t>eigenvalues</a:t>
            </a:r>
            <a:r>
              <a:rPr lang="en-US" sz="3200" dirty="0" smtClean="0">
                <a:sym typeface="Wingdings" pitchFamily="2" charset="2"/>
              </a:rPr>
              <a:t> are </a:t>
            </a:r>
          </a:p>
          <a:p>
            <a:r>
              <a:rPr lang="en-US" sz="3200" dirty="0" smtClean="0">
                <a:sym typeface="Wingdings" pitchFamily="2" charset="2"/>
              </a:rPr>
              <a:t>                                   classical sum of random variables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Closer to the true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4542" t="43774" r="2522" b="32655"/>
          <a:stretch>
            <a:fillRect/>
          </a:stretch>
        </p:blipFill>
        <p:spPr bwMode="auto">
          <a:xfrm>
            <a:off x="762000" y="2057400"/>
            <a:ext cx="701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2971800"/>
            <a:ext cx="3069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xd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          </a:t>
            </a:r>
            <a:r>
              <a:rPr lang="en-US" sz="3600" dirty="0" err="1" smtClean="0"/>
              <a:t>dxd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2971800"/>
            <a:ext cx="3095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dxd</a:t>
            </a:r>
            <a:r>
              <a:rPr lang="en-US" sz="3600" dirty="0" smtClean="0"/>
              <a:t>            d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xd</a:t>
            </a:r>
            <a:r>
              <a:rPr lang="en-US" sz="3600" baseline="30000" dirty="0" smtClean="0"/>
              <a:t>2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648200"/>
            <a:ext cx="7338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Nothing commutes, </a:t>
            </a:r>
            <a:r>
              <a:rPr lang="en-US" sz="3200" dirty="0" err="1" smtClean="0"/>
              <a:t>eigenvalues</a:t>
            </a:r>
            <a:r>
              <a:rPr lang="en-US" sz="3200" dirty="0" smtClean="0"/>
              <a:t> non-trivial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Actual Problem </a:t>
            </a:r>
            <a:br>
              <a:rPr lang="en-US" dirty="0" smtClean="0"/>
            </a:br>
            <a:r>
              <a:rPr lang="en-US" dirty="0" smtClean="0"/>
              <a:t> Hardness =(QMA complete)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375" t="29167" r="1875" b="33333"/>
          <a:stretch>
            <a:fillRect/>
          </a:stretch>
        </p:blipFill>
        <p:spPr bwMode="auto">
          <a:xfrm>
            <a:off x="0" y="1447800"/>
            <a:ext cx="8686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3581400"/>
            <a:ext cx="8305800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</a:t>
            </a:r>
            <a:r>
              <a:rPr lang="en-US" sz="4400" baseline="30000" dirty="0" smtClean="0"/>
              <a:t>i-1</a:t>
            </a:r>
            <a:r>
              <a:rPr lang="en-US" sz="4400" dirty="0" smtClean="0"/>
              <a:t>xd</a:t>
            </a:r>
            <a:r>
              <a:rPr lang="en-US" sz="4400" baseline="30000" dirty="0" smtClean="0"/>
              <a:t>i-1           </a:t>
            </a:r>
            <a:r>
              <a:rPr lang="en-US" sz="4400" dirty="0" smtClean="0"/>
              <a:t>d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xd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             d</a:t>
            </a:r>
            <a:r>
              <a:rPr lang="en-US" sz="4400" baseline="30000" dirty="0" smtClean="0"/>
              <a:t>N-i-1</a:t>
            </a:r>
            <a:r>
              <a:rPr lang="en-US" sz="4400" dirty="0" smtClean="0"/>
              <a:t>xd</a:t>
            </a:r>
            <a:r>
              <a:rPr lang="en-US" sz="4400" baseline="30000" dirty="0" smtClean="0"/>
              <a:t>N-i-1</a:t>
            </a:r>
          </a:p>
          <a:p>
            <a:endParaRPr lang="en-US" sz="4400" baseline="30000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1029494" y="3238500"/>
            <a:ext cx="685006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8116094" y="3161506"/>
            <a:ext cx="685006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4077494" y="3161506"/>
            <a:ext cx="685006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0" y="5105400"/>
            <a:ext cx="81624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Random matrix could be </a:t>
            </a:r>
            <a:r>
              <a:rPr lang="en-US" sz="3200" dirty="0" err="1" smtClean="0"/>
              <a:t>Wishart</a:t>
            </a:r>
            <a:r>
              <a:rPr lang="en-US" sz="3200" dirty="0" smtClean="0"/>
              <a:t>, </a:t>
            </a:r>
          </a:p>
          <a:p>
            <a:r>
              <a:rPr lang="en-US" sz="3200" dirty="0" smtClean="0"/>
              <a:t>Gaussian Ensemble, etc  (</a:t>
            </a:r>
            <a:r>
              <a:rPr lang="en-US" sz="3200" dirty="0" err="1" smtClean="0"/>
              <a:t>Ind</a:t>
            </a:r>
            <a:r>
              <a:rPr lang="en-US" sz="3200" dirty="0" smtClean="0"/>
              <a:t> </a:t>
            </a:r>
            <a:r>
              <a:rPr lang="en-US" sz="3200" dirty="0" err="1" smtClean="0"/>
              <a:t>Haar</a:t>
            </a:r>
            <a:r>
              <a:rPr lang="en-US" sz="3200" dirty="0" smtClean="0"/>
              <a:t> Eigenvectors)</a:t>
            </a:r>
          </a:p>
          <a:p>
            <a:r>
              <a:rPr lang="en-US" sz="3200" dirty="0" smtClean="0"/>
              <a:t>The big matrix is </a:t>
            </a:r>
            <a:r>
              <a:rPr lang="en-US" sz="3200" dirty="0" err="1" smtClean="0"/>
              <a:t>d</a:t>
            </a:r>
            <a:r>
              <a:rPr lang="en-US" sz="3200" baseline="30000" dirty="0" err="1" smtClean="0"/>
              <a:t>N</a:t>
            </a:r>
            <a:r>
              <a:rPr lang="en-US" sz="3200" dirty="0" err="1" smtClean="0"/>
              <a:t>xd</a:t>
            </a:r>
            <a:r>
              <a:rPr lang="en-US" sz="3200" baseline="30000" dirty="0" err="1" smtClean="0"/>
              <a:t>N</a:t>
            </a:r>
            <a:endParaRPr lang="en-US" sz="3200" baseline="30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724400"/>
            <a:ext cx="8686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6396335"/>
            <a:ext cx="9309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Interesting Quantum Many Body System Phenomena tied to this overlap!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Intuition on the eigenvectors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05000"/>
            <a:ext cx="8146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Classical             Quantum              </a:t>
            </a:r>
            <a:r>
              <a:rPr lang="en-US" sz="3600" dirty="0" err="1" smtClean="0"/>
              <a:t>Isostropic</a:t>
            </a:r>
            <a:endParaRPr lang="en-US" sz="3600" dirty="0"/>
          </a:p>
        </p:txBody>
      </p:sp>
      <p:pic>
        <p:nvPicPr>
          <p:cNvPr id="3076" name="Picture 4" descr="http://image.made-in-china.com/2f0j00BvnEMepIHThu/Medicine-Ball-Weighted-Ball.jpg"/>
          <p:cNvPicPr>
            <a:picLocks noChangeAspect="1" noChangeArrowheads="1"/>
          </p:cNvPicPr>
          <p:nvPr/>
        </p:nvPicPr>
        <p:blipFill>
          <a:blip r:embed="rId3" cstate="print"/>
          <a:srcRect r="5382"/>
          <a:stretch>
            <a:fillRect/>
          </a:stretch>
        </p:blipFill>
        <p:spPr bwMode="auto">
          <a:xfrm>
            <a:off x="6198476" y="3124200"/>
            <a:ext cx="2945524" cy="2514599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304800" y="3276600"/>
            <a:ext cx="2438400" cy="2209800"/>
            <a:chOff x="304800" y="3276600"/>
            <a:chExt cx="2438400" cy="2209800"/>
          </a:xfrm>
        </p:grpSpPr>
        <p:sp>
          <p:nvSpPr>
            <p:cNvPr id="7" name="Oval 6"/>
            <p:cNvSpPr/>
            <p:nvPr/>
          </p:nvSpPr>
          <p:spPr>
            <a:xfrm>
              <a:off x="304800" y="3352800"/>
              <a:ext cx="2438400" cy="21336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447800" y="3276600"/>
              <a:ext cx="1524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8" name="Picture 6" descr="http://sitepointstatic.com/graphics/900_wirefram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200400"/>
            <a:ext cx="2514600" cy="2362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" y="6096000"/>
            <a:ext cx="8237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Kronecker</a:t>
            </a:r>
            <a:r>
              <a:rPr lang="en-US" sz="3200" dirty="0" smtClean="0"/>
              <a:t> Product of </a:t>
            </a:r>
            <a:r>
              <a:rPr lang="en-US" sz="3200" dirty="0" err="1" smtClean="0"/>
              <a:t>Haar</a:t>
            </a:r>
            <a:r>
              <a:rPr lang="en-US" sz="3200" dirty="0" smtClean="0"/>
              <a:t> Measures for A and B</a:t>
            </a:r>
            <a:endParaRPr lang="en-US" sz="3200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4077494" y="5904706"/>
            <a:ext cx="685006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7156</TotalTime>
  <Words>312</Words>
  <Application>Microsoft Macintosh PowerPoint</Application>
  <PresentationFormat>On-screen Show (4:3)</PresentationFormat>
  <Paragraphs>81</Paragraphs>
  <Slides>20</Slides>
  <Notes>19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What are the Eigenvalues of a Sum of (Non-Commuting)  Random Symmetric Matrices? :  A "Quantum Information" Inspired Answer. </vt:lpstr>
      <vt:lpstr>Example Result p=1  classical probability p=0 isotropic convolution (finite free probability)</vt:lpstr>
      <vt:lpstr>Simple Question</vt:lpstr>
      <vt:lpstr>Another Question</vt:lpstr>
      <vt:lpstr>Quantum Information Question</vt:lpstr>
      <vt:lpstr>Preview to the Quantum Information Problem</vt:lpstr>
      <vt:lpstr>Closer to the true problem</vt:lpstr>
      <vt:lpstr>Actual Problem   Hardness =(QMA complete)</vt:lpstr>
      <vt:lpstr>Intuition on the eigenvectors</vt:lpstr>
      <vt:lpstr>Moments?</vt:lpstr>
      <vt:lpstr>Matching Three Moments Theorem</vt:lpstr>
      <vt:lpstr>A first try: Ramis “Quantum Agony”</vt:lpstr>
      <vt:lpstr>The Departure Theorem  </vt:lpstr>
      <vt:lpstr>The Istropically Entangled Approximation</vt:lpstr>
      <vt:lpstr>The convolutions</vt:lpstr>
      <vt:lpstr>The Slider Theorem</vt:lpstr>
      <vt:lpstr>Wishart</vt:lpstr>
      <vt:lpstr>Bernoulli ±1</vt:lpstr>
      <vt:lpstr>PowerPoint Presentation</vt:lpstr>
      <vt:lpstr>Summary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 Eigenvalues of a Sum of Non-Commuting Random Symmetric Matrices? : A "Quantum Information" inspired Answer.</dc:title>
  <dc:creator>edelman</dc:creator>
  <cp:lastModifiedBy>Alan</cp:lastModifiedBy>
  <cp:revision>298</cp:revision>
  <dcterms:created xsi:type="dcterms:W3CDTF">2010-12-03T17:16:54Z</dcterms:created>
  <dcterms:modified xsi:type="dcterms:W3CDTF">2014-07-07T00:52:32Z</dcterms:modified>
</cp:coreProperties>
</file>