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2" r:id="rId2"/>
    <p:sldId id="284" r:id="rId3"/>
    <p:sldId id="285" r:id="rId4"/>
    <p:sldId id="288" r:id="rId5"/>
    <p:sldId id="291" r:id="rId6"/>
    <p:sldId id="294" r:id="rId7"/>
    <p:sldId id="295" r:id="rId8"/>
    <p:sldId id="274" r:id="rId9"/>
    <p:sldId id="296" r:id="rId10"/>
    <p:sldId id="29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6"/>
    </p:cViewPr>
  </p:sorterViewPr>
  <p:notesViewPr>
    <p:cSldViewPr>
      <p:cViewPr varScale="1">
        <p:scale>
          <a:sx n="67" d="100"/>
          <a:sy n="67" d="100"/>
        </p:scale>
        <p:origin x="-201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BE052-452E-4C24-B5AA-8CD1D77A6A8A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D18C8-CDAE-4F0D-BC7C-E9F2AB7F7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0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7D36E-AD6D-4A33-9201-CD39E876BF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8719" y="686405"/>
            <a:ext cx="4500563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8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3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1FE6-760F-4A80-B7A7-00ECCE759527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BE4F-91E9-4064-8172-54A8E8653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1FE6-760F-4A80-B7A7-00ECCE759527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BE4F-91E9-4064-8172-54A8E8653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1FE6-760F-4A80-B7A7-00ECCE759527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BE4F-91E9-4064-8172-54A8E8653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1FE6-760F-4A80-B7A7-00ECCE759527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BE4F-91E9-4064-8172-54A8E86534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ttp://upload.wikimedia.org/wikipedia/en/thumb/0/0c/MIT_logo.svg/350px-MIT_logo.sv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6248400"/>
            <a:ext cx="842210" cy="457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1FE6-760F-4A80-B7A7-00ECCE759527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BE4F-91E9-4064-8172-54A8E8653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1FE6-760F-4A80-B7A7-00ECCE759527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BE4F-91E9-4064-8172-54A8E8653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1FE6-760F-4A80-B7A7-00ECCE759527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BE4F-91E9-4064-8172-54A8E8653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1FE6-760F-4A80-B7A7-00ECCE759527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BE4F-91E9-4064-8172-54A8E8653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1FE6-760F-4A80-B7A7-00ECCE759527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BE4F-91E9-4064-8172-54A8E8653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1FE6-760F-4A80-B7A7-00ECCE759527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BE4F-91E9-4064-8172-54A8E8653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1FE6-760F-4A80-B7A7-00ECCE759527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BE4F-91E9-4064-8172-54A8E8653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B1FE6-760F-4A80-B7A7-00ECCE759527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0BE4F-91E9-4064-8172-54A8E86534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13" cstate="print"/>
          <a:srcRect r="50400" b="58000"/>
          <a:stretch>
            <a:fillRect/>
          </a:stretch>
        </p:blipFill>
        <p:spPr bwMode="auto">
          <a:xfrm>
            <a:off x="0" y="6032090"/>
            <a:ext cx="1219200" cy="82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ie 8"/>
          <p:cNvSpPr/>
          <p:nvPr/>
        </p:nvSpPr>
        <p:spPr>
          <a:xfrm>
            <a:off x="8281083" y="-609600"/>
            <a:ext cx="1752600" cy="1212377"/>
          </a:xfrm>
          <a:prstGeom prst="pie">
            <a:avLst>
              <a:gd name="adj1" fmla="val 5476978"/>
              <a:gd name="adj2" fmla="val 10774871"/>
            </a:avLst>
          </a:prstGeom>
          <a:gradFill>
            <a:gsLst>
              <a:gs pos="24000">
                <a:schemeClr val="tx2">
                  <a:lumMod val="40000"/>
                  <a:lumOff val="60000"/>
                </a:schemeClr>
              </a:gs>
              <a:gs pos="52000">
                <a:srgbClr val="85C2FF"/>
              </a:gs>
              <a:gs pos="80000">
                <a:srgbClr val="C4D6EB"/>
              </a:gs>
              <a:gs pos="9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>
            <a:off x="8534400" y="-426606"/>
            <a:ext cx="1184384" cy="862620"/>
          </a:xfrm>
          <a:prstGeom prst="pie">
            <a:avLst>
              <a:gd name="adj1" fmla="val 5476978"/>
              <a:gd name="adj2" fmla="val 107748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861" t="184" r="56959" b="84182"/>
          <a:stretch/>
        </p:blipFill>
        <p:spPr bwMode="auto">
          <a:xfrm>
            <a:off x="8762999" y="27361"/>
            <a:ext cx="29682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julialang.org/" TargetMode="External"/><Relationship Id="rId5" Type="http://schemas.openxmlformats.org/officeDocument/2006/relationships/image" Target="../media/image8.tiff"/><Relationship Id="rId6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765175" y="21336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algn="ctr" defTabSz="914293">
              <a:spcAft>
                <a:spcPts val="0"/>
              </a:spcAft>
              <a:buClr>
                <a:srgbClr val="993333"/>
              </a:buClr>
              <a:defRPr/>
            </a:pPr>
            <a:r>
              <a:rPr lang="en-US" sz="2300" kern="0" dirty="0">
                <a:solidFill>
                  <a:srgbClr val="993333"/>
                </a:solidFill>
                <a:latin typeface="+mn-lt"/>
              </a:rPr>
              <a:t>Alan Edelman, Jeff </a:t>
            </a:r>
            <a:r>
              <a:rPr lang="en-US" sz="2300" kern="0" dirty="0" err="1">
                <a:solidFill>
                  <a:srgbClr val="993333"/>
                </a:solidFill>
                <a:latin typeface="+mn-lt"/>
              </a:rPr>
              <a:t>Bezanson</a:t>
            </a:r>
            <a:endParaRPr lang="en-US" sz="2300" kern="0" dirty="0">
              <a:solidFill>
                <a:srgbClr val="993333"/>
              </a:solidFill>
              <a:latin typeface="+mn-lt"/>
            </a:endParaRPr>
          </a:p>
          <a:p>
            <a:pPr algn="ctr" defTabSz="914293">
              <a:spcAft>
                <a:spcPts val="0"/>
              </a:spcAft>
              <a:buClr>
                <a:srgbClr val="993333"/>
              </a:buClr>
              <a:defRPr/>
            </a:pPr>
            <a:r>
              <a:rPr lang="en-US" sz="2300" kern="0" dirty="0">
                <a:solidFill>
                  <a:srgbClr val="993333"/>
                </a:solidFill>
                <a:latin typeface="+mn-lt"/>
              </a:rPr>
              <a:t>Viral Shah, Stefan </a:t>
            </a:r>
            <a:r>
              <a:rPr lang="en-US" sz="2300" kern="0" dirty="0" err="1" smtClean="0">
                <a:solidFill>
                  <a:srgbClr val="993333"/>
                </a:solidFill>
                <a:latin typeface="+mn-lt"/>
              </a:rPr>
              <a:t>Karpinski</a:t>
            </a:r>
            <a:endParaRPr lang="en-US" sz="2300" kern="0" dirty="0" smtClean="0">
              <a:solidFill>
                <a:srgbClr val="993333"/>
              </a:solidFill>
              <a:latin typeface="+mn-lt"/>
            </a:endParaRPr>
          </a:p>
          <a:p>
            <a:pPr algn="ctr" defTabSz="914293">
              <a:spcAft>
                <a:spcPts val="0"/>
              </a:spcAft>
              <a:buClr>
                <a:srgbClr val="993333"/>
              </a:buClr>
              <a:defRPr/>
            </a:pPr>
            <a:r>
              <a:rPr lang="en-US" sz="2300" kern="0" dirty="0" smtClean="0">
                <a:solidFill>
                  <a:srgbClr val="993333"/>
                </a:solidFill>
              </a:rPr>
              <a:t>Jeremy </a:t>
            </a:r>
            <a:r>
              <a:rPr lang="en-US" sz="2300" kern="0" dirty="0" err="1" smtClean="0">
                <a:solidFill>
                  <a:srgbClr val="993333"/>
                </a:solidFill>
              </a:rPr>
              <a:t>Kepner</a:t>
            </a:r>
            <a:endParaRPr lang="en-US" sz="2300" kern="0" dirty="0">
              <a:solidFill>
                <a:srgbClr val="993333"/>
              </a:solidFill>
              <a:latin typeface="+mn-lt"/>
            </a:endParaRPr>
          </a:p>
          <a:p>
            <a:pPr algn="ctr" defTabSz="914293">
              <a:spcAft>
                <a:spcPts val="0"/>
              </a:spcAft>
              <a:buClr>
                <a:srgbClr val="993333"/>
              </a:buClr>
              <a:defRPr/>
            </a:pPr>
            <a:r>
              <a:rPr lang="en-US" sz="2300" kern="0" dirty="0">
                <a:solidFill>
                  <a:srgbClr val="993333"/>
                </a:solidFill>
                <a:latin typeface="+mn-lt"/>
              </a:rPr>
              <a:t>and the vibrant open-source  community</a:t>
            </a:r>
          </a:p>
        </p:txBody>
      </p:sp>
      <p:pic>
        <p:nvPicPr>
          <p:cNvPr id="30722" name="Picture 2" descr="http://people.csail.mit.edu/brooks/all%20images/images/csail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1" y="5867401"/>
            <a:ext cx="945393" cy="7239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78062" y="6613848"/>
            <a:ext cx="2490916" cy="276987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200" dirty="0"/>
              <a:t>Computer Science &amp; AI Laboratories</a:t>
            </a:r>
          </a:p>
        </p:txBody>
      </p:sp>
      <p:sp>
        <p:nvSpPr>
          <p:cNvPr id="6" name="AutoShape 2" descr="https://mail.google.com/mail/u/0/?ui=2&amp;ik=e8a4e77730&amp;view=att&amp;th=133a548a74b0ab8e&amp;attid=0.1&amp;disp=inline&amp;realattid=f_gv0cjaxp0&amp;zw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mail.google.com/mail/u/0/?ui=2&amp;ik=e8a4e77730&amp;view=att&amp;th=133a548a74b0ab8e&amp;attid=0.1&amp;disp=inline&amp;realattid=f_gv0cjaxp0&amp;zw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s://mail.google.com/mail/u/0/?ui=2&amp;ik=e8a4e77730&amp;view=att&amp;th=133a548a74b0ab8e&amp;attid=0.1&amp;disp=inline&amp;realattid=f_gv0cjaxp0&amp;zw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9" name="Picture 7" descr="C:\Users\Edelman\Downloads\jul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8691542" cy="11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85800"/>
            <a:ext cx="8766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Novel Algebras for Advanced Analytics in Julia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756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Ijulia</a:t>
            </a:r>
            <a:r>
              <a:rPr lang="en-US" dirty="0" smtClean="0"/>
              <a:t> notebook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Edelman\Downloads\jul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814097"/>
            <a:ext cx="7955996" cy="106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174" y="-592558"/>
            <a:ext cx="7107237" cy="1239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Google Julia</a:t>
            </a:r>
            <a:endParaRPr lang="en-US" dirty="0"/>
          </a:p>
        </p:txBody>
      </p:sp>
      <p:sp>
        <p:nvSpPr>
          <p:cNvPr id="7" name="Pie 6"/>
          <p:cNvSpPr/>
          <p:nvPr/>
        </p:nvSpPr>
        <p:spPr>
          <a:xfrm>
            <a:off x="8281083" y="-609599"/>
            <a:ext cx="1752600" cy="1212377"/>
          </a:xfrm>
          <a:prstGeom prst="pie">
            <a:avLst>
              <a:gd name="adj1" fmla="val 5476978"/>
              <a:gd name="adj2" fmla="val 10774871"/>
            </a:avLst>
          </a:prstGeom>
          <a:gradFill>
            <a:gsLst>
              <a:gs pos="24000">
                <a:schemeClr val="tx2">
                  <a:lumMod val="40000"/>
                  <a:lumOff val="60000"/>
                </a:schemeClr>
              </a:gs>
              <a:gs pos="52000">
                <a:srgbClr val="85C2FF"/>
              </a:gs>
              <a:gs pos="80000">
                <a:srgbClr val="C4D6EB"/>
              </a:gs>
              <a:gs pos="9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>
            <a:off x="8534400" y="-426606"/>
            <a:ext cx="1184384" cy="862620"/>
          </a:xfrm>
          <a:prstGeom prst="pie">
            <a:avLst>
              <a:gd name="adj1" fmla="val 5476978"/>
              <a:gd name="adj2" fmla="val 107748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861" t="184" r="56959" b="84182"/>
          <a:stretch/>
        </p:blipFill>
        <p:spPr bwMode="auto">
          <a:xfrm>
            <a:off x="8763000" y="27361"/>
            <a:ext cx="29682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3" t="35209" r="41424" b="17604"/>
          <a:stretch/>
        </p:blipFill>
        <p:spPr bwMode="auto">
          <a:xfrm>
            <a:off x="1248770" y="692861"/>
            <a:ext cx="6805065" cy="50689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95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Julia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221538" cy="4648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Released: February 2012</a:t>
            </a:r>
          </a:p>
          <a:p>
            <a:r>
              <a:rPr lang="en-US" dirty="0" smtClean="0"/>
              <a:t>Used in 6 MIT classes involving scientific computing</a:t>
            </a:r>
            <a:endParaRPr lang="en-US" dirty="0"/>
          </a:p>
          <a:p>
            <a:r>
              <a:rPr lang="en-US" dirty="0" smtClean="0"/>
              <a:t>Technical Computing Environment</a:t>
            </a:r>
          </a:p>
          <a:p>
            <a:pPr lvl="1"/>
            <a:r>
              <a:rPr lang="en-US" dirty="0" smtClean="0"/>
              <a:t>New</a:t>
            </a:r>
          </a:p>
          <a:p>
            <a:pPr lvl="1"/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Human</a:t>
            </a:r>
          </a:p>
          <a:p>
            <a:pPr lvl="1"/>
            <a:r>
              <a:rPr lang="en-US" dirty="0" smtClean="0"/>
              <a:t>Open Source</a:t>
            </a:r>
          </a:p>
          <a:p>
            <a:pPr lvl="1"/>
            <a:r>
              <a:rPr lang="en-US" dirty="0" smtClean="0"/>
              <a:t>Flexible</a:t>
            </a:r>
          </a:p>
          <a:p>
            <a:pPr lvl="1"/>
            <a:r>
              <a:rPr lang="en-US" dirty="0" smtClean="0"/>
              <a:t>Scalable for “big data” and “many processors”</a:t>
            </a:r>
          </a:p>
          <a:p>
            <a:r>
              <a:rPr lang="en-US" dirty="0" smtClean="0"/>
              <a:t>You don’t need our permission to try it, or to contribute</a:t>
            </a:r>
          </a:p>
          <a:p>
            <a:r>
              <a:rPr lang="en-US" dirty="0" smtClean="0"/>
              <a:t>Eliminates the word “prototype”</a:t>
            </a:r>
          </a:p>
          <a:p>
            <a:pPr lvl="1"/>
            <a:r>
              <a:rPr lang="en-US" dirty="0" smtClean="0"/>
              <a:t>Solves the two language problem</a:t>
            </a:r>
          </a:p>
          <a:p>
            <a:r>
              <a:rPr lang="en-US" dirty="0" smtClean="0"/>
              <a:t>People just seem to like it</a:t>
            </a:r>
          </a:p>
        </p:txBody>
      </p:sp>
    </p:spTree>
    <p:extLst>
      <p:ext uri="{BB962C8B-B14F-4D97-AF65-F5344CB8AC3E}">
        <p14:creationId xmlns:p14="http://schemas.microsoft.com/office/powerpoint/2010/main" val="168838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1" y="-223261"/>
            <a:ext cx="9448800" cy="1239838"/>
          </a:xfrm>
        </p:spPr>
        <p:txBody>
          <a:bodyPr/>
          <a:lstStyle/>
          <a:p>
            <a:pPr algn="ctr"/>
            <a:r>
              <a:rPr lang="en-US" dirty="0" smtClean="0"/>
              <a:t> Julia in the News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36412" r="9431" b="53102"/>
          <a:stretch/>
        </p:blipFill>
        <p:spPr bwMode="auto">
          <a:xfrm>
            <a:off x="192963" y="4120849"/>
            <a:ext cx="8848106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965" y="4882570"/>
            <a:ext cx="20269199" cy="156966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dirty="0" smtClean="0">
                <a:hlinkClick r:id="rId4"/>
              </a:rPr>
              <a:t>“Julia</a:t>
            </a:r>
            <a:r>
              <a:rPr lang="en-US" dirty="0" smtClean="0"/>
              <a:t> </a:t>
            </a:r>
            <a:r>
              <a:rPr lang="en-US" dirty="0"/>
              <a:t>is a new language for scientific computing that is winning </a:t>
            </a:r>
            <a:r>
              <a:rPr lang="en-US" dirty="0" smtClean="0"/>
              <a:t>praise</a:t>
            </a:r>
          </a:p>
          <a:p>
            <a:r>
              <a:rPr lang="en-US" dirty="0" smtClean="0"/>
              <a:t> </a:t>
            </a:r>
            <a:r>
              <a:rPr lang="en-US" dirty="0"/>
              <a:t>from a slew of very smart people, </a:t>
            </a:r>
            <a:r>
              <a:rPr lang="en-US" dirty="0" smtClean="0"/>
              <a:t> … As </a:t>
            </a:r>
            <a:r>
              <a:rPr lang="en-US" dirty="0"/>
              <a:t>a language, it has lofty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 </a:t>
            </a:r>
            <a:r>
              <a:rPr lang="en-US" dirty="0"/>
              <a:t>goals, which, if attained, will make it noticeably superior to </a:t>
            </a:r>
            <a:r>
              <a:rPr lang="en-US" dirty="0" err="1"/>
              <a:t>Matlab</a:t>
            </a:r>
            <a:r>
              <a:rPr lang="en-US" dirty="0"/>
              <a:t>, </a:t>
            </a:r>
            <a:r>
              <a:rPr lang="en-US" dirty="0" smtClean="0"/>
              <a:t>R</a:t>
            </a:r>
          </a:p>
          <a:p>
            <a:r>
              <a:rPr lang="en-US" dirty="0" smtClean="0"/>
              <a:t> </a:t>
            </a:r>
            <a:r>
              <a:rPr lang="en-US" dirty="0"/>
              <a:t>and Python for scientific programming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8" name="Picture 7" descr="E:\Desktop\JULIA\techcrunch1.tiff"/>
          <p:cNvPicPr>
            <a:picLocks noChangeAspect="1" noChangeArrowheads="1"/>
          </p:cNvPicPr>
          <p:nvPr/>
        </p:nvPicPr>
        <p:blipFill rotWithShape="1">
          <a:blip r:embed="rId5" cstate="print"/>
          <a:srcRect t="60948"/>
          <a:stretch/>
        </p:blipFill>
        <p:spPr bwMode="auto">
          <a:xfrm>
            <a:off x="685800" y="990600"/>
            <a:ext cx="5715000" cy="1487890"/>
          </a:xfrm>
          <a:prstGeom prst="rect">
            <a:avLst/>
          </a:prstGeom>
          <a:noFill/>
        </p:spPr>
      </p:pic>
      <p:pic>
        <p:nvPicPr>
          <p:cNvPr id="9" name="Picture 8" descr="E:\Desktop\JULIA\techcrunch-julia.tiff"/>
          <p:cNvPicPr>
            <a:picLocks noChangeAspect="1" noChangeArrowheads="1"/>
          </p:cNvPicPr>
          <p:nvPr/>
        </p:nvPicPr>
        <p:blipFill rotWithShape="1">
          <a:blip r:embed="rId6" cstate="print"/>
          <a:srcRect b="38237"/>
          <a:stretch/>
        </p:blipFill>
        <p:spPr bwMode="auto">
          <a:xfrm>
            <a:off x="533400" y="2459754"/>
            <a:ext cx="9144000" cy="58369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4704210" y="2813020"/>
            <a:ext cx="4191000" cy="448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spcCol="0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4305300" y="1734546"/>
            <a:ext cx="4191000" cy="7252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spcCol="0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81001" y="685800"/>
            <a:ext cx="8660069" cy="2971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spcCol="0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92964" y="4038600"/>
            <a:ext cx="8941938" cy="23626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spcCol="0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58236" y="693761"/>
            <a:ext cx="1682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TechCrunch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6396335"/>
            <a:ext cx="7275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Written by the author of “Machine Learning for Hackers”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6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457200"/>
            <a:ext cx="7107237" cy="1239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Every Day a New Package</a:t>
            </a:r>
            <a:br>
              <a:rPr lang="en-US" dirty="0" smtClean="0"/>
            </a:br>
            <a:r>
              <a:rPr lang="en-US" dirty="0" smtClean="0"/>
              <a:t>At least 200 by now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41944" r="12944" b="16044"/>
          <a:stretch/>
        </p:blipFill>
        <p:spPr bwMode="auto">
          <a:xfrm>
            <a:off x="-36764" y="2895601"/>
            <a:ext cx="9029376" cy="376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2133600"/>
            <a:ext cx="5411212" cy="1569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r>
              <a:rPr lang="en-US" dirty="0" smtClean="0"/>
              <a:t>A  hot optimization algorithm used</a:t>
            </a:r>
          </a:p>
          <a:p>
            <a:r>
              <a:rPr lang="en-US" dirty="0" smtClean="0"/>
              <a:t>in machine learning!</a:t>
            </a:r>
          </a:p>
          <a:p>
            <a:r>
              <a:rPr lang="en-US" dirty="0" smtClean="0"/>
              <a:t>Implemented using Julia’s asynchronous </a:t>
            </a:r>
          </a:p>
          <a:p>
            <a:r>
              <a:rPr lang="en-US" dirty="0" smtClean="0"/>
              <a:t>parallel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7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83625" cy="1239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Julia: Parallel Histogram </a:t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eigenvalue, </a:t>
            </a:r>
            <a:r>
              <a:rPr lang="en-US" dirty="0" err="1" smtClean="0"/>
              <a:t>pylab</a:t>
            </a:r>
            <a:r>
              <a:rPr lang="en-US" dirty="0" smtClean="0"/>
              <a:t> plot, 8 seconds!</a:t>
            </a:r>
            <a:br>
              <a:rPr lang="en-US" dirty="0" smtClean="0"/>
            </a:br>
            <a:r>
              <a:rPr lang="en-US" dirty="0" smtClean="0"/>
              <a:t>75 processors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AutoShape 4" descr="Inline image 2"/>
          <p:cNvSpPr>
            <a:spLocks noChangeAspect="1" noChangeArrowheads="1"/>
          </p:cNvSpPr>
          <p:nvPr/>
        </p:nvSpPr>
        <p:spPr bwMode="auto">
          <a:xfrm>
            <a:off x="155575" y="-822325"/>
            <a:ext cx="4762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s://mail-attachment.googleusercontent.com/attachment/u/0/?ui=2&amp;ik=e8a4e77730&amp;view=att&amp;th=13efb3e73e41bf5f&amp;attid=0.1&amp;disp=inline&amp;realattid=f_hhdjezbh0&amp;safe=1&amp;zw&amp;saduie=AG9B_P-RYeZZC0FAa273ikpRc9Ep&amp;sadet=1370014822471&amp;sads=exXjPwfOob6W9Xm-_0Xpqz_i1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s://mail-attachment.googleusercontent.com/attachment/u/0/?ui=2&amp;ik=e8a4e77730&amp;view=att&amp;th=13efb3e73e41bf5f&amp;attid=0.1&amp;disp=inline&amp;realattid=f_hhdjezbh0&amp;safe=1&amp;zw&amp;saduie=AG9B_P-RYeZZC0FAa273ikpRc9Ep&amp;sadet=1370014822471&amp;sads=exXjPwfOob6W9Xm-_0Xpqz_i11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https://mail-attachment.googleusercontent.com/attachment/u/0/?ui=2&amp;ik=e8a4e77730&amp;view=att&amp;th=13efb3e73e41bf5f&amp;attid=0.1&amp;disp=inline&amp;realattid=f_hhdjezbh0&amp;safe=1&amp;zw&amp;saduie=AG9B_P-RYeZZC0FAa273ikpRc9Ep&amp;sadet=1370014822471&amp;sads=exXjPwfOob6W9Xm-_0Xpqz_i11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https://mail-attachment.googleusercontent.com/attachment/u/0/?ui=2&amp;ik=e8a4e77730&amp;view=att&amp;th=13efb3e73e41bf5f&amp;attid=0.1&amp;disp=inline&amp;realattid=f_hhdjezbh0&amp;safe=1&amp;zw&amp;saduie=AG9B_P-RYeZZC0FAa273ikpRc9Ep&amp;sadet=1370014822471&amp;sads=exXjPwfOob6W9Xm-_0Xpqz_i11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8" y="1763994"/>
            <a:ext cx="2740025" cy="1729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9" r="47105" b="68694"/>
          <a:stretch/>
        </p:blipFill>
        <p:spPr bwMode="auto">
          <a:xfrm>
            <a:off x="3048000" y="1619936"/>
            <a:ext cx="2987661" cy="89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AutoShape 16" descr="https://mail-attachment.googleusercontent.com/attachment/u/0/?ui=2&amp;ik=e8a4e77730&amp;view=att&amp;th=13efb3e73e41bf5f&amp;attid=0.3&amp;disp=inline&amp;realattid=f_hhdjezcb2&amp;safe=1&amp;zw&amp;saduie=AG9B_P-RYeZZC0FAa273ikpRc9Ep&amp;sadet=1370014939657&amp;sads=B9aiycsVPL9ztA3MdERZ3VVSap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9" name="Picture 1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27" b="63122"/>
          <a:stretch/>
        </p:blipFill>
        <p:spPr bwMode="auto">
          <a:xfrm>
            <a:off x="271219" y="4002409"/>
            <a:ext cx="4531211" cy="171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39" r="47105" b="7658"/>
          <a:stretch/>
        </p:blipFill>
        <p:spPr bwMode="auto">
          <a:xfrm>
            <a:off x="3050275" y="2438400"/>
            <a:ext cx="3134885" cy="127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3048000" y="1599463"/>
            <a:ext cx="2667000" cy="2286737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585" y="1408678"/>
            <a:ext cx="3260215" cy="259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56450" y="6400800"/>
            <a:ext cx="130175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7025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107237" cy="1239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Algebra too limited in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2143991" cy="1579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475475"/>
            <a:ext cx="1613096" cy="1219200"/>
          </a:xfrm>
          <a:prstGeom prst="rect">
            <a:avLst/>
          </a:prstGeom>
        </p:spPr>
      </p:pic>
      <p:pic>
        <p:nvPicPr>
          <p:cNvPr id="10242" name="Picture 2" descr="http://koppermind.homelinux.org/joomla/images/myimages/mathematica8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92879"/>
            <a:ext cx="2067561" cy="124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ams.org/wwtbam/images/maplesoft-wwtb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50" y="1159397"/>
            <a:ext cx="374332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9" y="3429000"/>
            <a:ext cx="28194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46972" y="3657600"/>
            <a:ext cx="53365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Lets me put together what I need:</a:t>
            </a:r>
          </a:p>
          <a:p>
            <a:r>
              <a:rPr lang="en-US" dirty="0" smtClean="0"/>
              <a:t>e.g.:</a:t>
            </a:r>
            <a:r>
              <a:rPr lang="en-US" dirty="0" err="1" smtClean="0"/>
              <a:t>Tridiagonal</a:t>
            </a:r>
            <a:r>
              <a:rPr lang="en-US" dirty="0" smtClean="0"/>
              <a:t> </a:t>
            </a:r>
            <a:r>
              <a:rPr lang="en-US" dirty="0" err="1" smtClean="0"/>
              <a:t>Eigensolver</a:t>
            </a:r>
            <a:endParaRPr lang="en-US" dirty="0" smtClean="0"/>
          </a:p>
          <a:p>
            <a:r>
              <a:rPr lang="en-US" dirty="0" smtClean="0"/>
              <a:t>Fast rank one update</a:t>
            </a:r>
          </a:p>
          <a:p>
            <a:r>
              <a:rPr lang="en-US" dirty="0" smtClean="0"/>
              <a:t>Arrow matrix </a:t>
            </a:r>
            <a:r>
              <a:rPr lang="en-US" dirty="0" err="1" smtClean="0"/>
              <a:t>eigensolver</a:t>
            </a:r>
            <a:endParaRPr lang="en-US" dirty="0" smtClean="0"/>
          </a:p>
          <a:p>
            <a:r>
              <a:rPr lang="en-US" dirty="0" smtClean="0"/>
              <a:t>can surgically use </a:t>
            </a:r>
            <a:r>
              <a:rPr lang="en-US" dirty="0" err="1" smtClean="0"/>
              <a:t>LAPACK</a:t>
            </a:r>
            <a:r>
              <a:rPr lang="en-US" dirty="0" smtClean="0"/>
              <a:t> without tears</a:t>
            </a:r>
          </a:p>
          <a:p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56450" y="6400800"/>
            <a:ext cx="130175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7885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Julia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Well written!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://docs.julialang.org/en/latest</a:t>
            </a:r>
            <a:r>
              <a:rPr lang="en-US" dirty="0" smtClean="0"/>
              <a:t>/</a:t>
            </a:r>
          </a:p>
          <a:p>
            <a:r>
              <a:rPr lang="en-US" dirty="0" err="1" smtClean="0"/>
              <a:t>google</a:t>
            </a:r>
            <a:r>
              <a:rPr lang="en-US" dirty="0" smtClean="0"/>
              <a:t>: </a:t>
            </a:r>
            <a:r>
              <a:rPr lang="en-US" dirty="0" err="1" smtClean="0"/>
              <a:t>julia</a:t>
            </a:r>
            <a:r>
              <a:rPr lang="en-US" dirty="0" smtClean="0"/>
              <a:t> documentation</a:t>
            </a:r>
          </a:p>
          <a:p>
            <a:endParaRPr lang="en-US" dirty="0"/>
          </a:p>
          <a:p>
            <a:r>
              <a:rPr lang="en-US" dirty="0" smtClean="0"/>
              <a:t>Much of Julia is written (elegantly!) in Julia – it won’t take you long before you start looking at Julia to learn Julia</a:t>
            </a:r>
          </a:p>
          <a:p>
            <a:r>
              <a:rPr lang="en-US" dirty="0" smtClean="0"/>
              <a:t>Julia </a:t>
            </a:r>
            <a:r>
              <a:rPr lang="en-US" dirty="0" err="1" smtClean="0"/>
              <a:t>cheatsheet</a:t>
            </a:r>
            <a:endParaRPr lang="en-US" dirty="0" smtClean="0"/>
          </a:p>
          <a:p>
            <a:r>
              <a:rPr lang="en-US" dirty="0" smtClean="0"/>
              <a:t>Julia videos</a:t>
            </a:r>
          </a:p>
          <a:p>
            <a:r>
              <a:rPr lang="en-US" dirty="0" err="1" smtClean="0"/>
              <a:t>Ijulia</a:t>
            </a:r>
            <a:r>
              <a:rPr lang="en-US" dirty="0" smtClean="0"/>
              <a:t> notebooks (see max, </a:t>
            </a:r>
            <a:r>
              <a:rPr lang="en-US" smtClean="0"/>
              <a:t>plus algebras) 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720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IJulia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MIT Classes serve up Julia on the Cloud</a:t>
            </a:r>
          </a:p>
          <a:p>
            <a:r>
              <a:rPr lang="en-US" dirty="0" smtClean="0"/>
              <a:t>No keys</a:t>
            </a:r>
          </a:p>
          <a:p>
            <a:r>
              <a:rPr lang="en-US" dirty="0" smtClean="0"/>
              <a:t>No installation:</a:t>
            </a:r>
          </a:p>
          <a:p>
            <a:pPr lvl="1"/>
            <a:r>
              <a:rPr lang="en-US" dirty="0" smtClean="0"/>
              <a:t>No more, Download, Next, Next, Next, Install</a:t>
            </a:r>
          </a:p>
          <a:p>
            <a:r>
              <a:rPr lang="en-US" dirty="0" smtClean="0"/>
              <a:t>No friction to computation</a:t>
            </a:r>
          </a:p>
          <a:p>
            <a:r>
              <a:rPr lang="en-US" dirty="0" smtClean="0"/>
              <a:t>No need to update</a:t>
            </a:r>
          </a:p>
          <a:p>
            <a:r>
              <a:rPr lang="en-US" dirty="0" smtClean="0"/>
              <a:t>Built on </a:t>
            </a:r>
            <a:r>
              <a:rPr lang="en-US" dirty="0" err="1" smtClean="0"/>
              <a:t>Ipython</a:t>
            </a:r>
            <a:endParaRPr lang="en-US" dirty="0" smtClean="0"/>
          </a:p>
          <a:p>
            <a:r>
              <a:rPr lang="en-US" dirty="0" smtClean="0"/>
              <a:t>CHANGES EVERYTHING!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450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13196</TotalTime>
  <Words>331</Words>
  <Application>Microsoft Macintosh PowerPoint</Application>
  <PresentationFormat>On-screen Show (4:3)</PresentationFormat>
  <Paragraphs>64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 Google Julia</vt:lpstr>
      <vt:lpstr>Julia Facts</vt:lpstr>
      <vt:lpstr> Julia in the News</vt:lpstr>
      <vt:lpstr>Every Day a New Package At least 200 by now</vt:lpstr>
      <vt:lpstr>Julia: Parallel Histogram  3rd eigenvalue, pylab plot, 8 seconds! 75 processors </vt:lpstr>
      <vt:lpstr>Linear Algebra too limited in </vt:lpstr>
      <vt:lpstr>Julia Documentation</vt:lpstr>
      <vt:lpstr>IJulia</vt:lpstr>
      <vt:lpstr>Ijulia notebook demo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IAP 2013 Julia Tutorial Schedule</dc:title>
  <dc:creator>Alan Edelman</dc:creator>
  <cp:lastModifiedBy>Alan</cp:lastModifiedBy>
  <cp:revision>49</cp:revision>
  <cp:lastPrinted>2013-09-11T01:08:10Z</cp:lastPrinted>
  <dcterms:created xsi:type="dcterms:W3CDTF">2013-01-11T18:43:55Z</dcterms:created>
  <dcterms:modified xsi:type="dcterms:W3CDTF">2014-07-06T16:09:29Z</dcterms:modified>
</cp:coreProperties>
</file>